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7010400" cy="9296400"/>
  <p:embeddedFontLst>
    <p:embeddedFont>
      <p:font typeface="Comfortaa" panose="020B0604020202020204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3d813bcab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7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3d813bcabc_0_9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3d813bcabc_0_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13d813bca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7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5a234583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7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5a23458333_0_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3dbb9a4085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7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3dbb9a4085_1_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0" name="Google Shape;20;p2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 rot="5400000">
            <a:off x="3872484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body" idx="1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8" name="Google Shape;88;p12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5" name="Google Shape;35;p4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2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3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4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>
            <a:spLocks noGrp="1"/>
          </p:cNvSpPr>
          <p:nvPr>
            <p:ph type="pic" idx="2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spcFirstLastPara="1" wrap="square" lIns="457200" tIns="365750" rIns="45700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None/>
              <a:defRPr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5" name="Google Shape;75;p10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sz="2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" name="Google Shape;11;p1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ucero.veronica@cusd80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cmahon.carol@cusd80.com" TargetMode="External"/><Relationship Id="rId4" Type="http://schemas.openxmlformats.org/officeDocument/2006/relationships/hyperlink" Target="mailto:everett.jeff@cusd80.co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larke.cindy@cusd80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6</a:t>
            </a:r>
            <a:r>
              <a:rPr lang="en-US" baseline="30000"/>
              <a:t>TH</a:t>
            </a:r>
            <a:r>
              <a:rPr lang="en-US"/>
              <a:t> GRADE CURRICULUM NIGHT</a:t>
            </a:r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Mr. Everett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Mrs. Lucero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-US"/>
              <a:t>Ms. McMahon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1024128" y="27836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SCIENCE CAMP (cont.)</a:t>
            </a:r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body" idx="1"/>
          </p:nvPr>
        </p:nvSpPr>
        <p:spPr>
          <a:xfrm>
            <a:off x="1024125" y="1595598"/>
            <a:ext cx="9720000" cy="471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1778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In order to be a chaperone, you must: </a:t>
            </a:r>
            <a:endParaRPr sz="2000"/>
          </a:p>
          <a:p>
            <a:pPr marL="265176" lvl="1" indent="-15240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2400"/>
              <a:buChar char="🢝"/>
            </a:pPr>
            <a:r>
              <a:rPr lang="en-US" sz="2400"/>
              <a:t>Be fingerprinted &amp; complete a background check</a:t>
            </a:r>
            <a:endParaRPr sz="1600"/>
          </a:p>
          <a:p>
            <a:pPr marL="265176" lvl="1" indent="-15240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Char char="🢝"/>
            </a:pPr>
            <a:r>
              <a:rPr lang="en-US" sz="2400"/>
              <a:t>Be a parent of a 6</a:t>
            </a:r>
            <a:r>
              <a:rPr lang="en-US" sz="2400" baseline="30000"/>
              <a:t>th</a:t>
            </a:r>
            <a:r>
              <a:rPr lang="en-US" sz="2400"/>
              <a:t> grader</a:t>
            </a:r>
            <a:endParaRPr sz="1600"/>
          </a:p>
          <a:p>
            <a:pPr marL="265176" lvl="1" indent="-15240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Char char="🢝"/>
            </a:pPr>
            <a:r>
              <a:rPr lang="en-US" sz="2400"/>
              <a:t>Pay the chaperone fee</a:t>
            </a:r>
            <a:endParaRPr sz="2400"/>
          </a:p>
          <a:p>
            <a:pPr marL="265176" lvl="1" indent="-15240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Char char="🢝"/>
            </a:pPr>
            <a:r>
              <a:rPr lang="en-US" sz="2400"/>
              <a:t>We will need a medical professional to chaperone-nurse, dr., medic</a:t>
            </a:r>
            <a:endParaRPr sz="2400"/>
          </a:p>
          <a:p>
            <a:pPr marL="265176" lvl="1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600"/>
              <a:buNone/>
            </a:pPr>
            <a:endParaRPr sz="2100"/>
          </a:p>
          <a:p>
            <a:pPr marL="128016" lvl="1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 sz="2500"/>
              <a:t>Chaperones sleep in the cabins with the campers:</a:t>
            </a:r>
            <a:endParaRPr sz="1300"/>
          </a:p>
          <a:p>
            <a:pPr marL="265176" lvl="1" indent="-15875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500"/>
              <a:buFont typeface="Twentieth Century"/>
              <a:buChar char="-"/>
            </a:pPr>
            <a:r>
              <a:rPr lang="en-US" sz="2500"/>
              <a:t>Moms of daughters</a:t>
            </a:r>
            <a:endParaRPr sz="1300"/>
          </a:p>
          <a:p>
            <a:pPr marL="265176" lvl="1" indent="-15875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500"/>
              <a:buFont typeface="Twentieth Century"/>
              <a:buChar char="-"/>
            </a:pPr>
            <a:r>
              <a:rPr lang="en-US" sz="2500"/>
              <a:t>Dads of sons </a:t>
            </a:r>
            <a:endParaRPr sz="1300"/>
          </a:p>
          <a:p>
            <a:pPr marL="265176" lvl="1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wentieth Century"/>
              <a:buNone/>
            </a:pPr>
            <a:endParaRPr sz="1900"/>
          </a:p>
          <a:p>
            <a:pPr marL="128016" lvl="1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sz="1900"/>
              <a:t>More information about the process to apply for our chaperone will be sent home. Parents will be notified if selected.</a:t>
            </a:r>
            <a:endParaRPr sz="1900"/>
          </a:p>
          <a:p>
            <a:pPr marL="128016" lvl="1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1900"/>
          </a:p>
          <a:p>
            <a:pPr marL="128016" lvl="1" indent="0" algn="l" rtl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sz="1900"/>
              <a:t>Informational Meeting for Science Camp is tentatively scheduled for November 2nd.  Chaperone meeting will be held November 8th.  The meeting will  be virtual.</a:t>
            </a:r>
            <a:endParaRPr sz="1900"/>
          </a:p>
        </p:txBody>
      </p:sp>
      <p:pic>
        <p:nvPicPr>
          <p:cNvPr id="152" name="Google Shape;15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7225" y="317400"/>
            <a:ext cx="2440750" cy="248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b="1" u="sng"/>
              <a:t>SOCIAL SCIENCE CURRICULUM</a:t>
            </a:r>
            <a:endParaRPr b="1" u="sng"/>
          </a:p>
        </p:txBody>
      </p:sp>
      <p:sp>
        <p:nvSpPr>
          <p:cNvPr id="158" name="Google Shape;158;p23"/>
          <p:cNvSpPr txBox="1">
            <a:spLocks noGrp="1"/>
          </p:cNvSpPr>
          <p:nvPr>
            <p:ph type="body" idx="1"/>
          </p:nvPr>
        </p:nvSpPr>
        <p:spPr>
          <a:xfrm>
            <a:off x="1024125" y="1820449"/>
            <a:ext cx="9720000" cy="44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Ancient Civilizations</a:t>
            </a: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Ancient River Systems</a:t>
            </a: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Greeks and Romans</a:t>
            </a: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Han Dynasty</a:t>
            </a: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Golden Ages, Renaissance</a:t>
            </a: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 Changes and Advancements</a:t>
            </a: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500"/>
          </a:p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/>
              <a:t>Interactive Projects, Notebooks, and Research</a:t>
            </a:r>
            <a:endParaRPr sz="4500"/>
          </a:p>
          <a:p>
            <a:pPr marL="91440" lvl="0" indent="-34290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5400"/>
              <a:buChar char=" "/>
            </a:pPr>
            <a:endParaRPr/>
          </a:p>
        </p:txBody>
      </p:sp>
      <p:pic>
        <p:nvPicPr>
          <p:cNvPr id="159" name="Google Shape;15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400" y="1651875"/>
            <a:ext cx="2818750" cy="213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6025" y="4209175"/>
            <a:ext cx="1151975" cy="165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04200" y="1560363"/>
            <a:ext cx="2857500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362325" y="3900650"/>
            <a:ext cx="2488475" cy="123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HOMEWORK</a:t>
            </a:r>
            <a:endParaRPr/>
          </a:p>
        </p:txBody>
      </p:sp>
      <p:sp>
        <p:nvSpPr>
          <p:cNvPr id="168" name="Google Shape;168;p24"/>
          <p:cNvSpPr txBox="1">
            <a:spLocks noGrp="1"/>
          </p:cNvSpPr>
          <p:nvPr>
            <p:ph type="body" idx="1"/>
          </p:nvPr>
        </p:nvSpPr>
        <p:spPr>
          <a:xfrm>
            <a:off x="1024125" y="1744024"/>
            <a:ext cx="9720000" cy="45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- Bring home assignments Monday – Thursday</a:t>
            </a:r>
            <a:endParaRPr/>
          </a:p>
          <a:p>
            <a:pPr marL="448056" lvl="2" indent="-1524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Char char="🢝"/>
            </a:pPr>
            <a:r>
              <a:rPr lang="en-US" sz="2400"/>
              <a:t>Students are expected to complete the work and bring it in finished on the due date. If it is not complete when class begins, it is late. </a:t>
            </a:r>
            <a:endParaRPr/>
          </a:p>
          <a:p>
            <a:pPr marL="265176" lvl="1" indent="-203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200"/>
              <a:buFont typeface="Twentieth Century"/>
              <a:buChar char="-"/>
            </a:pPr>
            <a:r>
              <a:rPr lang="en-US" sz="3200"/>
              <a:t>Students should be completing about an hour of homework each night PLUS 30 minutes additional AR reading </a:t>
            </a:r>
            <a:endParaRPr/>
          </a:p>
          <a:p>
            <a:pPr marL="265176" lvl="1" indent="-203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200"/>
              <a:buFont typeface="Twentieth Century"/>
              <a:buChar char="-"/>
            </a:pPr>
            <a:r>
              <a:rPr lang="en-US" sz="3200"/>
              <a:t>Problems: </a:t>
            </a:r>
            <a:endParaRPr/>
          </a:p>
          <a:p>
            <a:pPr marL="448056" lvl="2" indent="-1778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Twentieth Century"/>
              <a:buChar char="-"/>
            </a:pPr>
            <a:r>
              <a:rPr lang="en-US" sz="2800"/>
              <a:t>If your child is having difficulty, please let us know so we can resolve homework issues.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COMMUNICATION</a:t>
            </a:r>
            <a:endParaRPr/>
          </a:p>
        </p:txBody>
      </p:sp>
      <p:sp>
        <p:nvSpPr>
          <p:cNvPr id="174" name="Google Shape;174;p25"/>
          <p:cNvSpPr txBox="1">
            <a:spLocks noGrp="1"/>
          </p:cNvSpPr>
          <p:nvPr>
            <p:ph type="body" idx="1"/>
          </p:nvPr>
        </p:nvSpPr>
        <p:spPr>
          <a:xfrm>
            <a:off x="899410" y="2278505"/>
            <a:ext cx="10223292" cy="4030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rPr lang="en-US"/>
              <a:t>- Agenda- students responsible for writing homework, discipline issues marked in agenda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rPr lang="en-US"/>
              <a:t> - Sixth Grade Newsletter is emailed monthly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rPr lang="en-US"/>
              <a:t>	- Project due dates will be in newsletter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rPr lang="en-US"/>
              <a:t> - Look for School Newsletter through email </a:t>
            </a:r>
            <a:endParaRPr/>
          </a:p>
          <a:p>
            <a:pPr marL="91440" lvl="0" indent="-139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Twentieth Century"/>
              <a:buChar char="-"/>
            </a:pPr>
            <a:r>
              <a:rPr lang="en-US"/>
              <a:t>Please look over student’s work</a:t>
            </a:r>
            <a:endParaRPr/>
          </a:p>
          <a:p>
            <a:pPr marL="9144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Twentieth Century"/>
              <a:buNone/>
            </a:pPr>
            <a:endParaRPr/>
          </a:p>
          <a:p>
            <a:pPr marL="91440" lvl="0" indent="-139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Twentieth Century"/>
              <a:buChar char="-"/>
            </a:pPr>
            <a:r>
              <a:rPr lang="en-US"/>
              <a:t>- Best way to contact us is through email. </a:t>
            </a:r>
            <a:endParaRPr/>
          </a:p>
          <a:p>
            <a:pPr marL="265176" lvl="1" indent="-13715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Twentieth Century"/>
              <a:buChar char="-"/>
            </a:pPr>
            <a:r>
              <a:rPr lang="en-US"/>
              <a:t>If you don’t hear back from us after 24 hours, feel free to try emailing us again. Sometimes things get filtered out through junk email.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>
            <a:spLocks noGrp="1"/>
          </p:cNvSpPr>
          <p:nvPr>
            <p:ph type="title"/>
          </p:nvPr>
        </p:nvSpPr>
        <p:spPr>
          <a:xfrm>
            <a:off x="1024091" y="623191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FIELD TRIPS</a:t>
            </a:r>
            <a:endParaRPr/>
          </a:p>
        </p:txBody>
      </p:sp>
      <p:sp>
        <p:nvSpPr>
          <p:cNvPr id="180" name="Google Shape;180;p26"/>
          <p:cNvSpPr txBox="1">
            <a:spLocks noGrp="1"/>
          </p:cNvSpPr>
          <p:nvPr>
            <p:ph type="body" idx="1"/>
          </p:nvPr>
        </p:nvSpPr>
        <p:spPr>
          <a:xfrm>
            <a:off x="1024128" y="1862425"/>
            <a:ext cx="97200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20000"/>
          </a:bodyPr>
          <a:lstStyle/>
          <a:p>
            <a:pPr marL="91440" lvl="0" indent="-16446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7272"/>
              <a:buChar char=" "/>
            </a:pPr>
            <a:endParaRPr/>
          </a:p>
          <a:p>
            <a:pPr marL="91440" lvl="0" indent="-223202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3800"/>
              <a:t>Science Camp – November 13-15</a:t>
            </a:r>
            <a:endParaRPr sz="3800"/>
          </a:p>
          <a:p>
            <a:pPr marL="91440" lvl="0" indent="-223202" algn="ctr" rtl="0"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3800"/>
              <a:t>Top Golf - late April/early May</a:t>
            </a:r>
            <a:endParaRPr sz="3800"/>
          </a:p>
          <a:p>
            <a:pPr marL="91440" lvl="0" indent="-223202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3800"/>
              <a:t>Amazing Jake’s – End of May</a:t>
            </a:r>
            <a:endParaRPr sz="3800"/>
          </a:p>
          <a:p>
            <a:pPr marL="91440" lvl="0" indent="-223202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3800"/>
              <a:t>(end of the year celebration)</a:t>
            </a:r>
            <a:endParaRPr sz="3800"/>
          </a:p>
          <a:p>
            <a:pPr marL="91440" lvl="0" indent="-164465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endParaRPr sz="2800"/>
          </a:p>
          <a:p>
            <a:pPr marL="91440" lvl="0" indent="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endParaRPr sz="2800"/>
          </a:p>
          <a:p>
            <a:pPr marL="91440" lvl="0" indent="-164465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27272"/>
              <a:buChar char=" "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u="sng"/>
              <a:t>BEHAVIOR PLAN</a:t>
            </a:r>
            <a:endParaRPr u="sng"/>
          </a:p>
        </p:txBody>
      </p:sp>
      <p:sp>
        <p:nvSpPr>
          <p:cNvPr id="186" name="Google Shape;186;p27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4000"/>
              <a:t>- Earn extra recess each day</a:t>
            </a:r>
            <a:endParaRPr sz="4000"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4000"/>
              <a:t>- Reflect or work on missing assignments/homework in Responsibility Club</a:t>
            </a:r>
            <a:endParaRPr sz="4000"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4000"/>
              <a:t>-Each teacher will have a classroom system focusing on positive behavior</a:t>
            </a:r>
            <a:endParaRPr sz="4000"/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4000"/>
              <a:t>-Grade level team building activity on Fridays</a:t>
            </a:r>
            <a:endParaRPr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OTHER INFORMATION </a:t>
            </a:r>
            <a:endParaRPr/>
          </a:p>
        </p:txBody>
      </p:sp>
      <p:sp>
        <p:nvSpPr>
          <p:cNvPr id="192" name="Google Shape;192;p28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- Independent Thinkers – prepare for junior high</a:t>
            </a:r>
            <a:endParaRPr sz="3600"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- Uniform Enforcement- Please refer to handout and CTA procedure manual (pg 20)</a:t>
            </a:r>
            <a:endParaRPr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- If you didn’t make it to the classroom, look for packet that will come home from homeroom teacher</a:t>
            </a:r>
            <a:endParaRPr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Volunteers</a:t>
            </a:r>
            <a:endParaRPr/>
          </a:p>
        </p:txBody>
      </p:sp>
      <p:sp>
        <p:nvSpPr>
          <p:cNvPr id="198" name="Google Shape;198;p29"/>
          <p:cNvSpPr txBox="1">
            <a:spLocks noGrp="1"/>
          </p:cNvSpPr>
          <p:nvPr>
            <p:ph type="body" idx="1"/>
          </p:nvPr>
        </p:nvSpPr>
        <p:spPr>
          <a:xfrm>
            <a:off x="1024125" y="1603550"/>
            <a:ext cx="10799400" cy="54345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457200" lvl="0" indent="-3905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Comfortaa"/>
              <a:buChar char="●"/>
            </a:pPr>
            <a:r>
              <a:rPr lang="en-US" sz="2550" b="1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PTO is ALWAYS</a:t>
            </a:r>
            <a:r>
              <a:rPr lang="en-US" sz="2550" b="1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-US" sz="2550">
                <a:latin typeface="Comfortaa"/>
                <a:ea typeface="Comfortaa"/>
                <a:cs typeface="Comfortaa"/>
                <a:sym typeface="Comfortaa"/>
              </a:rPr>
              <a:t>looking for great volunteers like you!</a:t>
            </a:r>
            <a:endParaRPr sz="255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905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Comfortaa"/>
              <a:buChar char="●"/>
            </a:pPr>
            <a:r>
              <a:rPr lang="en-US" sz="2550">
                <a:latin typeface="Comfortaa"/>
                <a:ea typeface="Comfortaa"/>
                <a:cs typeface="Comfortaa"/>
                <a:sym typeface="Comfortaa"/>
              </a:rPr>
              <a:t>Classroom - Starting 2nd week of school </a:t>
            </a:r>
            <a:endParaRPr sz="255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905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Comfortaa"/>
              <a:buChar char="●"/>
            </a:pPr>
            <a:r>
              <a:rPr lang="en-US" sz="2550">
                <a:latin typeface="Comfortaa"/>
                <a:ea typeface="Comfortaa"/>
                <a:cs typeface="Comfortaa"/>
                <a:sym typeface="Comfortaa"/>
              </a:rPr>
              <a:t>Volunteer opportunities must be pre- scheduled with the classroom teacher and can occur on any day.</a:t>
            </a:r>
            <a:endParaRPr sz="255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75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8"/>
              <a:buFont typeface="Comfortaa"/>
              <a:buChar char="○"/>
            </a:pPr>
            <a:r>
              <a:rPr lang="en-US" sz="2550">
                <a:latin typeface="Comfortaa"/>
                <a:ea typeface="Comfortaa"/>
                <a:cs typeface="Comfortaa"/>
                <a:sym typeface="Comfortaa"/>
              </a:rPr>
              <a:t>All volunteers will need to have a signed form on file. (turn into Tosh in the office)  </a:t>
            </a:r>
            <a:r>
              <a:rPr lang="en-US" sz="2308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2308">
              <a:latin typeface="Comfortaa"/>
              <a:ea typeface="Comfortaa"/>
              <a:cs typeface="Comfortaa"/>
              <a:sym typeface="Comfortaa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9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900"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244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83574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41"/>
              <a:buFont typeface="Comfortaa"/>
              <a:buChar char="●"/>
            </a:pPr>
            <a:r>
              <a:rPr lang="en-US" sz="2440">
                <a:latin typeface="Comfortaa"/>
                <a:ea typeface="Comfortaa"/>
                <a:cs typeface="Comfortaa"/>
                <a:sym typeface="Comfortaa"/>
              </a:rPr>
              <a:t>Lunch visits can begin 2nd week of school</a:t>
            </a:r>
            <a:endParaRPr sz="2440">
              <a:latin typeface="Comfortaa"/>
              <a:ea typeface="Comfortaa"/>
              <a:cs typeface="Comfortaa"/>
              <a:sym typeface="Comfortaa"/>
            </a:endParaRPr>
          </a:p>
          <a:p>
            <a:pPr marL="914400" lvl="1" indent="-38357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41"/>
              <a:buFont typeface="Comfortaa"/>
              <a:buChar char="○"/>
            </a:pPr>
            <a:r>
              <a:rPr lang="en-US" sz="2440">
                <a:latin typeface="Comfortaa"/>
                <a:ea typeface="Comfortaa"/>
                <a:cs typeface="Comfortaa"/>
                <a:sym typeface="Comfortaa"/>
              </a:rPr>
              <a:t>the individual attending lunch must be listed in the students’ profile</a:t>
            </a:r>
            <a:endParaRPr sz="244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endParaRPr sz="3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895425" y="4184922"/>
            <a:ext cx="9720000" cy="985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Lunch Visits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0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CONTACT INFORMATION </a:t>
            </a:r>
            <a:endParaRPr/>
          </a:p>
        </p:txBody>
      </p:sp>
      <p:sp>
        <p:nvSpPr>
          <p:cNvPr id="205" name="Google Shape;205;p30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Mrs. Lucero – </a:t>
            </a:r>
            <a:r>
              <a:rPr lang="en-US" sz="3600" u="sng">
                <a:solidFill>
                  <a:schemeClr val="hlink"/>
                </a:solidFill>
                <a:hlinkClick r:id="rId3"/>
              </a:rPr>
              <a:t>lucero.veronica@cusd80.com</a:t>
            </a:r>
            <a:endParaRPr sz="3600"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Mr. Everett – </a:t>
            </a:r>
            <a:r>
              <a:rPr lang="en-US" sz="3600" u="sng">
                <a:solidFill>
                  <a:schemeClr val="hlink"/>
                </a:solidFill>
                <a:hlinkClick r:id="rId4"/>
              </a:rPr>
              <a:t>everett.jeffrey@cusd80.com</a:t>
            </a:r>
            <a:r>
              <a:rPr lang="en-US" sz="3600"/>
              <a:t> </a:t>
            </a:r>
            <a:endParaRPr sz="3600"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Ms. McMahon – </a:t>
            </a:r>
            <a:r>
              <a:rPr lang="en-US" sz="3600" u="sng">
                <a:solidFill>
                  <a:schemeClr val="hlink"/>
                </a:solidFill>
                <a:hlinkClick r:id="rId5"/>
              </a:rPr>
              <a:t>mcmahon.carol@cusd80.com</a:t>
            </a:r>
            <a:endParaRPr sz="3600"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endParaRPr sz="3600"/>
          </a:p>
          <a:p>
            <a:pPr marL="9144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None/>
            </a:pPr>
            <a:endParaRPr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211" name="Google Shape;211;p31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3048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Char char=" "/>
            </a:pPr>
            <a:r>
              <a:rPr lang="en-US" sz="4800"/>
              <a:t>We are looking to a fun-filled year of learning and memories!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YOUR TEACHERS</a:t>
            </a:r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body" idx="1"/>
          </p:nvPr>
        </p:nvSpPr>
        <p:spPr>
          <a:xfrm>
            <a:off x="456547" y="2437529"/>
            <a:ext cx="10855233" cy="324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9144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You will see all 3 teachers:</a:t>
            </a:r>
            <a:endParaRPr/>
          </a:p>
          <a:p>
            <a:pPr marL="91440" lvl="0" indent="-203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- Mr. Everett- Math</a:t>
            </a:r>
            <a:endParaRPr/>
          </a:p>
          <a:p>
            <a:pPr marL="91440" lvl="0" indent="-203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- Mrs. Lucero- ELA</a:t>
            </a:r>
            <a:endParaRPr/>
          </a:p>
          <a:p>
            <a:pPr marL="91440" lvl="0" indent="-2032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- Ms. McMahon – Science &amp; Social Studies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MATHEMATICS</a:t>
            </a:r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Glencoe Math Program- Course 2</a:t>
            </a:r>
            <a:endParaRPr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Interactive Math Notebooks</a:t>
            </a:r>
            <a:endParaRPr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Nightly math homework checked twice a week (about one hour each night)</a:t>
            </a:r>
            <a:endParaRPr/>
          </a:p>
          <a:p>
            <a:pPr marL="91440" lvl="0" indent="-2286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May use calculators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1024113" y="0"/>
            <a:ext cx="9720000" cy="14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READING</a:t>
            </a:r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024125" y="576700"/>
            <a:ext cx="9720000" cy="6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20"/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500"/>
              <a:t>-Our Core ELA Curriculum is called “My Perspectives” and it contains 5 units.  It is rigorous, flexible, and relevant.  </a:t>
            </a:r>
            <a:endParaRPr sz="3500"/>
          </a:p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500"/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500"/>
              <a:t>-Each student will receive a consumable textbook. It is also accessible online through Clever. The consumable textbook will stay in the classroom unless a student needs to finish an assignment at home. All work will be completed at school unless they are absent or haven’t finished in the time allotted in class. </a:t>
            </a:r>
            <a:endParaRPr sz="3500"/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500"/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500"/>
              <a:t>-The curriculum is embedded with technology to enhance our students learning.  Trade books will also be used during the school year. </a:t>
            </a:r>
            <a:endParaRPr sz="3500"/>
          </a:p>
          <a:p>
            <a:pPr marL="45720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3500"/>
          </a:p>
          <a:p>
            <a:pPr marL="45720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3500"/>
          </a:p>
          <a:p>
            <a:pPr marL="9144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935"/>
              <a:buNone/>
            </a:pPr>
            <a:endParaRPr sz="3500"/>
          </a:p>
          <a:p>
            <a:pPr marL="9144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40"/>
              <a:buNone/>
            </a:pPr>
            <a:endParaRPr sz="204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1024125" y="1"/>
            <a:ext cx="9720000" cy="1425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Spalding</a:t>
            </a: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1024125" y="1735675"/>
            <a:ext cx="9720000" cy="45735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45720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-Spalding - Students enter their spelling words into 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their Spalding notebooks on Mondays.  They are 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expected to write their words in cursive.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-Homework is completed online Tues-Thurs. 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-Students are expected to do 4 online activities at a 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website called vocabulary a-z.com each week by 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Friday.  </a:t>
            </a: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3462"/>
          </a:p>
          <a:p>
            <a:pPr marL="457200" lvl="0" indent="0" algn="l" rtl="0">
              <a:lnSpc>
                <a:spcPct val="5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3462"/>
              <a:t>-Spelling Tests are taken online at school on Fridays.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title"/>
          </p:nvPr>
        </p:nvSpPr>
        <p:spPr>
          <a:xfrm>
            <a:off x="1024125" y="-70548"/>
            <a:ext cx="9720000" cy="1128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</a:t>
            </a:r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1"/>
          </p:nvPr>
        </p:nvSpPr>
        <p:spPr>
          <a:xfrm>
            <a:off x="1024125" y="959550"/>
            <a:ext cx="9720000" cy="53499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 fontScale="25000" lnSpcReduction="20000"/>
          </a:bodyPr>
          <a:lstStyle/>
          <a:p>
            <a:pPr marL="91440" lvl="0" indent="-4953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endParaRPr sz="312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AR (Test Avg should be at or above 90%)</a:t>
            </a: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Each student will have a quarterly AR goal &amp; a </a:t>
            </a: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Nonfiction Goal which is 5 pts.) Students can earn </a:t>
            </a: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recess by staying on top of their AR goal.</a:t>
            </a:r>
            <a:endParaRPr sz="13700"/>
          </a:p>
          <a:p>
            <a:pPr marL="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13700"/>
          </a:p>
          <a:p>
            <a:pPr marL="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13700"/>
              <a:t>Students need to read 30 min. daily for homework.</a:t>
            </a:r>
            <a:endParaRPr sz="13700"/>
          </a:p>
          <a:p>
            <a:pPr marL="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At the end of the quarter their final AR goal, test avg. </a:t>
            </a: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and non-fiction goal will be averaged.  Then it will be </a:t>
            </a: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input as one reading test grade at the end of each </a:t>
            </a:r>
            <a:endParaRPr sz="13700"/>
          </a:p>
          <a:p>
            <a:pPr marL="91440" lvl="0" indent="-2174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n-US" sz="13700"/>
              <a:t>quarter. </a:t>
            </a:r>
            <a:endParaRPr sz="14500"/>
          </a:p>
          <a:p>
            <a:pPr marL="91440" lvl="0" indent="-230187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endParaRPr sz="14500"/>
          </a:p>
          <a:p>
            <a:pPr marL="91440" lvl="0" indent="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34"/>
              <a:buFont typeface="Arial"/>
              <a:buNone/>
            </a:pPr>
            <a:endParaRPr sz="14500"/>
          </a:p>
          <a:p>
            <a:pPr marL="0" lvl="0" indent="0" algn="l" rtl="0">
              <a:spcBef>
                <a:spcPts val="1200"/>
              </a:spcBef>
              <a:spcAft>
                <a:spcPts val="200"/>
              </a:spcAft>
              <a:buNone/>
            </a:pPr>
            <a:endParaRPr sz="14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1024125" y="126999"/>
            <a:ext cx="9720000" cy="14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WRITING</a:t>
            </a:r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1024125" y="1622773"/>
            <a:ext cx="9720000" cy="46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254000" algn="l" rtl="0">
              <a:spcBef>
                <a:spcPts val="0"/>
              </a:spcBef>
              <a:spcAft>
                <a:spcPts val="0"/>
              </a:spcAft>
              <a:buSzPts val="4000"/>
              <a:buChar char=" "/>
            </a:pPr>
            <a:r>
              <a:rPr lang="en-US" sz="4000"/>
              <a:t>We will use “My Perspectives” for Writing and Grammar. </a:t>
            </a:r>
            <a:endParaRPr sz="4000"/>
          </a:p>
          <a:p>
            <a:pPr marL="265176" lvl="1" indent="-254000" algn="l" rtl="0">
              <a:spcBef>
                <a:spcPts val="600"/>
              </a:spcBef>
              <a:spcAft>
                <a:spcPts val="0"/>
              </a:spcAft>
              <a:buSzPts val="4000"/>
              <a:buChar char="🢝"/>
            </a:pPr>
            <a:r>
              <a:rPr lang="en-US" sz="4000"/>
              <a:t>I use Write from the Beginning and Beyond to teach writing strategies.</a:t>
            </a:r>
            <a:endParaRPr sz="4000"/>
          </a:p>
          <a:p>
            <a:pPr marL="265176" lvl="1" indent="-276860" algn="l" rtl="0">
              <a:spcBef>
                <a:spcPts val="400"/>
              </a:spcBef>
              <a:spcAft>
                <a:spcPts val="0"/>
              </a:spcAft>
              <a:buSzPts val="4000"/>
              <a:buChar char="🢝"/>
            </a:pPr>
            <a:r>
              <a:rPr lang="en-US" sz="4000"/>
              <a:t>Students use Thinking Maps.</a:t>
            </a:r>
            <a:endParaRPr sz="4000"/>
          </a:p>
          <a:p>
            <a:pPr marL="265176" lvl="1" indent="-254000" algn="l" rtl="0">
              <a:spcBef>
                <a:spcPts val="600"/>
              </a:spcBef>
              <a:spcAft>
                <a:spcPts val="0"/>
              </a:spcAft>
              <a:buSzPts val="4000"/>
              <a:buChar char="🢝"/>
            </a:pPr>
            <a:r>
              <a:rPr lang="en-US" sz="4000"/>
              <a:t>All essays are completed in google classroom.</a:t>
            </a:r>
            <a:endParaRPr sz="4000"/>
          </a:p>
          <a:p>
            <a:pPr marL="265176" lvl="1" indent="-308610" algn="l" rtl="0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4500"/>
              <a:buChar char="🢝"/>
            </a:pPr>
            <a:r>
              <a:rPr lang="en-US" sz="4020"/>
              <a:t>Poetry Recitations (One per quarter)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1236003" y="699191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b="1" u="sng"/>
              <a:t>SCIENCE</a:t>
            </a:r>
            <a:endParaRPr b="1" u="sng"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2794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 "/>
            </a:pPr>
            <a:r>
              <a:rPr lang="en-US" sz="4400"/>
              <a:t>In class lab work &amp; projects</a:t>
            </a:r>
            <a:endParaRPr/>
          </a:p>
          <a:p>
            <a:pPr marL="91440" lvl="0" indent="-27940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400"/>
              <a:buChar char=" "/>
            </a:pPr>
            <a:r>
              <a:rPr lang="en-US" sz="4400"/>
              <a:t>Innovation Fair 2</a:t>
            </a:r>
            <a:r>
              <a:rPr lang="en-US" sz="4400" baseline="30000"/>
              <a:t>nd</a:t>
            </a:r>
            <a:r>
              <a:rPr lang="en-US" sz="4400"/>
              <a:t>/3</a:t>
            </a:r>
            <a:r>
              <a:rPr lang="en-US" sz="4400" baseline="30000"/>
              <a:t>rd</a:t>
            </a:r>
            <a:r>
              <a:rPr lang="en-US" sz="4400"/>
              <a:t> quarter</a:t>
            </a:r>
            <a:endParaRPr/>
          </a:p>
          <a:p>
            <a:pPr marL="91440" lvl="0" indent="-27940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400"/>
              <a:buChar char=" "/>
            </a:pPr>
            <a:r>
              <a:rPr lang="en-US" sz="4400"/>
              <a:t>Science Notebook</a:t>
            </a:r>
            <a:endParaRPr/>
          </a:p>
          <a:p>
            <a:pPr marL="91440" lvl="0" indent="-27940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400"/>
              <a:buChar char=" "/>
            </a:pPr>
            <a:r>
              <a:rPr lang="en-US" sz="4400"/>
              <a:t>Science Camp - Nov. 13-15</a:t>
            </a:r>
            <a:endParaRPr/>
          </a:p>
          <a:p>
            <a:pPr marL="91440" lvl="0" indent="-279400" algn="ctr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400"/>
              <a:buChar char=" "/>
            </a:pPr>
            <a:r>
              <a:rPr lang="en-US" sz="4400"/>
              <a:t>Incorporating Writing &amp; Thinking Maps</a:t>
            </a:r>
            <a:endParaRPr/>
          </a:p>
        </p:txBody>
      </p:sp>
      <p:pic>
        <p:nvPicPr>
          <p:cNvPr id="137" name="Google Shape;13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28550" y="743225"/>
            <a:ext cx="1917100" cy="163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5500" y="1076175"/>
            <a:ext cx="1442875" cy="120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>
            <a:spLocks noGrp="1"/>
          </p:cNvSpPr>
          <p:nvPr>
            <p:ph type="title"/>
          </p:nvPr>
        </p:nvSpPr>
        <p:spPr>
          <a:xfrm>
            <a:off x="1024125" y="585223"/>
            <a:ext cx="9720000" cy="12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/>
              <a:t>SCIENCE CAMP INFORMATION</a:t>
            </a:r>
            <a:endParaRPr/>
          </a:p>
        </p:txBody>
      </p:sp>
      <p:sp>
        <p:nvSpPr>
          <p:cNvPr id="144" name="Google Shape;144;p21"/>
          <p:cNvSpPr txBox="1">
            <a:spLocks noGrp="1"/>
          </p:cNvSpPr>
          <p:nvPr>
            <p:ph type="body" idx="1"/>
          </p:nvPr>
        </p:nvSpPr>
        <p:spPr>
          <a:xfrm>
            <a:off x="1024125" y="1570425"/>
            <a:ext cx="9720000" cy="50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Located at Camp Way just outside of Prescott. </a:t>
            </a:r>
            <a:endParaRPr sz="28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Camp website: https://www.gocampway.com/</a:t>
            </a:r>
            <a:endParaRPr sz="2800"/>
          </a:p>
          <a:p>
            <a:pPr marL="9144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/>
          </a:p>
          <a:p>
            <a:pPr marL="0" lvl="0" indent="-12065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We will depart at approximately 8:00 am on Monday, November 13th</a:t>
            </a:r>
            <a:endParaRPr sz="1900"/>
          </a:p>
          <a:p>
            <a:pPr marL="0" lvl="0" indent="-12065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Char char=" "/>
            </a:pPr>
            <a:r>
              <a:rPr lang="en-US" sz="1900"/>
              <a:t>We return to school at approximately 2:00 pm on Wednesday, November 15th</a:t>
            </a:r>
            <a:endParaRPr sz="1900"/>
          </a:p>
          <a:p>
            <a:pPr marL="91440" lvl="0" indent="-1778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Approximate cost per student ($230) covers: </a:t>
            </a:r>
            <a:endParaRPr sz="2800"/>
          </a:p>
          <a:p>
            <a:pPr marL="265176" lvl="1" indent="-13080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Char char="🢝"/>
            </a:pPr>
            <a:r>
              <a:rPr lang="en-US" sz="1700"/>
              <a:t>Transportation – Charter Buses</a:t>
            </a:r>
            <a:endParaRPr sz="1700"/>
          </a:p>
          <a:p>
            <a:pPr marL="265176" lvl="1" indent="-13080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🢝"/>
            </a:pPr>
            <a:r>
              <a:rPr lang="en-US" sz="1700"/>
              <a:t>Lodging</a:t>
            </a:r>
            <a:endParaRPr sz="1700"/>
          </a:p>
          <a:p>
            <a:pPr marL="265176" lvl="1" indent="-13080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🢝"/>
            </a:pPr>
            <a:r>
              <a:rPr lang="en-US" sz="1700"/>
              <a:t>Food</a:t>
            </a:r>
            <a:endParaRPr sz="1700"/>
          </a:p>
          <a:p>
            <a:pPr marL="265176" lvl="1" indent="-13080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🢝"/>
            </a:pPr>
            <a:r>
              <a:rPr lang="en-US" sz="1700"/>
              <a:t>Activities for the 3 days and 2 nights at camp</a:t>
            </a:r>
            <a:endParaRPr sz="1700"/>
          </a:p>
          <a:p>
            <a:pPr marL="265176" lvl="1" indent="-13080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🢝"/>
            </a:pPr>
            <a:r>
              <a:rPr lang="en-US" sz="1700"/>
              <a:t>Memories to last a lifetime! ☺ </a:t>
            </a:r>
            <a:endParaRPr sz="1700"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700"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700"/>
              <a:t>Science Camp can be an ECA tax credit ($200 single, $400 joint) through the state of AZ.  You will pay your fees through Infinite Campus (see Welcome Letter for information) and then you email </a:t>
            </a:r>
            <a:r>
              <a:rPr lang="en-US" sz="1700" u="sng">
                <a:solidFill>
                  <a:schemeClr val="hlink"/>
                </a:solidFill>
                <a:hlinkClick r:id="rId3"/>
              </a:rPr>
              <a:t>clarke.cindy@cusd80.com</a:t>
            </a:r>
            <a:r>
              <a:rPr lang="en-US" sz="1700"/>
              <a:t>.  She will email you a new receipt showing it is a ECA tax credit.</a:t>
            </a:r>
            <a:endParaRPr sz="1700"/>
          </a:p>
        </p:txBody>
      </p:sp>
      <p:pic>
        <p:nvPicPr>
          <p:cNvPr id="145" name="Google Shape;14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88950" y="844675"/>
            <a:ext cx="2350225" cy="376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1081</Words>
  <Application>Microsoft Office PowerPoint</Application>
  <PresentationFormat>Widescreen</PresentationFormat>
  <Paragraphs>148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Comfortaa</vt:lpstr>
      <vt:lpstr>Arial</vt:lpstr>
      <vt:lpstr>Noto Sans Symbols</vt:lpstr>
      <vt:lpstr>Twentieth Century</vt:lpstr>
      <vt:lpstr>Integral</vt:lpstr>
      <vt:lpstr>6TH GRADE CURRICULUM NIGHT</vt:lpstr>
      <vt:lpstr>YOUR TEACHERS</vt:lpstr>
      <vt:lpstr>MATHEMATICS</vt:lpstr>
      <vt:lpstr>READING</vt:lpstr>
      <vt:lpstr>Spalding</vt:lpstr>
      <vt:lpstr>AR</vt:lpstr>
      <vt:lpstr>WRITING</vt:lpstr>
      <vt:lpstr>SCIENCE</vt:lpstr>
      <vt:lpstr>SCIENCE CAMP INFORMATION</vt:lpstr>
      <vt:lpstr>SCIENCE CAMP (cont.)</vt:lpstr>
      <vt:lpstr>SOCIAL SCIENCE CURRICULUM</vt:lpstr>
      <vt:lpstr>HOMEWORK</vt:lpstr>
      <vt:lpstr>COMMUNICATION</vt:lpstr>
      <vt:lpstr>FIELD TRIPS</vt:lpstr>
      <vt:lpstr>BEHAVIOR PLAN</vt:lpstr>
      <vt:lpstr>OTHER INFORMATION </vt:lpstr>
      <vt:lpstr>Volunteers</vt:lpstr>
      <vt:lpstr>CONTACT INFORMATION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CURRICULUM NIGHT</dc:title>
  <dc:creator>McMahon, Carol</dc:creator>
  <cp:lastModifiedBy>McMahon, Carol</cp:lastModifiedBy>
  <cp:revision>1</cp:revision>
  <dcterms:modified xsi:type="dcterms:W3CDTF">2023-07-18T15:15:03Z</dcterms:modified>
</cp:coreProperties>
</file>